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5" r:id="rId5"/>
    <p:sldId id="262" r:id="rId6"/>
    <p:sldId id="264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A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EDCF1C5-7A36-474A-8E5D-96A70F68B5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1655" y="1257300"/>
            <a:ext cx="1304925" cy="13049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5066186-EB96-4919-BB7F-7D9A2C892F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1803" y="1123950"/>
            <a:ext cx="8361229" cy="2009775"/>
          </a:xfrm>
          <a:effectLst>
            <a:outerShdw blurRad="50800" dist="50800" dir="5400000" sx="38000" sy="38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r>
              <a:rPr lang="en-US" sz="6200" dirty="0">
                <a:effectLst>
                  <a:outerShdw blurRad="50800" dist="50800" dir="5400000" algn="ctr" rotWithShape="0">
                    <a:srgbClr val="000000">
                      <a:alpha val="23000"/>
                    </a:srgbClr>
                  </a:outerShdw>
                </a:effectLst>
                <a:latin typeface="Berlin Sans FB" panose="020E0602020502020306" pitchFamily="34" charset="0"/>
              </a:rPr>
              <a:t>Soul Machine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C87E1A-0092-4FC8-AB26-26324B4367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46580" y="3200400"/>
            <a:ext cx="6831673" cy="2009775"/>
          </a:xfrm>
        </p:spPr>
        <p:txBody>
          <a:bodyPr>
            <a:normAutofit/>
          </a:bodyPr>
          <a:lstStyle/>
          <a:p>
            <a:r>
              <a:rPr lang="en-US" sz="250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Game Development for Educational Environments</a:t>
            </a:r>
          </a:p>
          <a:p>
            <a:endParaRPr lang="en-US" sz="2500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r>
              <a:rPr lang="en-US" sz="250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Zachary Lloyd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CF82C83-D983-453A-85B3-857143FB37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73490" y="4257674"/>
            <a:ext cx="1290635" cy="1290635"/>
          </a:xfrm>
          <a:prstGeom prst="rect">
            <a:avLst/>
          </a:prstGeom>
          <a:effectLst>
            <a:outerShdw dist="50800" dir="5400000" sx="1000" sy="1000" algn="ctr" rotWithShape="0">
              <a:srgbClr val="000000">
                <a:alpha val="43137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49315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90796-55FB-4602-B744-BB0DEFB76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46285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The Project: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88C31-066E-42E4-AB26-C9EAA9A47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32085"/>
            <a:ext cx="9601200" cy="459251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A computer game designed for (college-age) student learning. Specifically, the game will encourage students to reflect on issues of technology in society. Both the gameplay mechanics and narrative arc will follow a basic intention:  to compel the player (as they play) to reflect critically on the place of technology in everyday life. </a:t>
            </a:r>
          </a:p>
          <a:p>
            <a:pPr marL="0" indent="0">
              <a:buNone/>
            </a:pPr>
            <a:endParaRPr lang="en-US" sz="2400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The game can be played in a media studies class, an English class that focuses on new forms of storytelling and narrative structure, or a class that explores the history and theory of technology and interactive media.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In the class, students will play through the game at home (or on school computers) and write a short reflection on their experience.</a:t>
            </a:r>
          </a:p>
        </p:txBody>
      </p:sp>
    </p:spTree>
    <p:extLst>
      <p:ext uri="{BB962C8B-B14F-4D97-AF65-F5344CB8AC3E}">
        <p14:creationId xmlns:p14="http://schemas.microsoft.com/office/powerpoint/2010/main" val="1466953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4B933-9C50-4A70-82D8-257F01F7D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09675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The Purpose: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3F8BC-3A5C-4610-BF69-75BFEE23A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09775"/>
            <a:ext cx="9601200" cy="385762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To give students the chance to think critically about the creative and educative possibilities unique to the medium of video games—</a:t>
            </a:r>
            <a:r>
              <a:rPr lang="en-US" sz="2400" i="1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by way of actually playing one</a:t>
            </a:r>
            <a:r>
              <a:rPr lang="en-US" sz="240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To expand upon and reinforce ideas and issues related to the critical discourse on technology. The game will challenge students to think more critically (and in a new medium) about the various readings and concepts discussed in the classroom.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D49E5B-7824-49FC-B6B0-0C4DCC7E7E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0421" y="5256354"/>
            <a:ext cx="1326526" cy="14149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FF0BA9C-0AE9-405A-A6CA-7139A82FFB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0141" y="5298615"/>
            <a:ext cx="1280784" cy="1366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52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90796-55FB-4602-B744-BB0DEFB76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46285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Student Learning Principles: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88C31-066E-42E4-AB26-C9EAA9A47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8300"/>
            <a:ext cx="9601200" cy="4800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b="1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Procedural Understanding:</a:t>
            </a:r>
            <a:r>
              <a:rPr lang="en-US" sz="240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 Becoming a good video game player requires that one master the “inner” semantics of a game, learn to decipher its particular logic, and understand the correlation between player actions and system outcomes. This might be understood as the learning that occurs </a:t>
            </a:r>
            <a:r>
              <a:rPr lang="en-US" sz="2400" i="1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while playing </a:t>
            </a:r>
            <a:r>
              <a:rPr lang="en-US" sz="240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the game.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Critical Reflection: </a:t>
            </a:r>
            <a:r>
              <a:rPr lang="en-US" sz="240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Becoming a good critical thinker means stepping “outside” the domain of whatever object you are considering (in this case, a game world) and asking how that object is constructed to begin with. This might be understood as the learning that occurs </a:t>
            </a:r>
            <a:r>
              <a:rPr lang="en-US" sz="2400" i="1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while thinking over </a:t>
            </a:r>
            <a:r>
              <a:rPr lang="en-US" sz="240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the experience of playing. </a:t>
            </a:r>
          </a:p>
        </p:txBody>
      </p:sp>
    </p:spTree>
    <p:extLst>
      <p:ext uri="{BB962C8B-B14F-4D97-AF65-F5344CB8AC3E}">
        <p14:creationId xmlns:p14="http://schemas.microsoft.com/office/powerpoint/2010/main" val="1904692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4B933-9C50-4A70-82D8-257F01F7D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09675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Technical Specifics: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3F8BC-3A5C-4610-BF69-75BFEE23A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00225"/>
            <a:ext cx="9601200" cy="40671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The game will be a 2D, pixel-based RPG (role-playing game).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Created using </a:t>
            </a:r>
            <a:r>
              <a:rPr lang="en-US" sz="2400" dirty="0" err="1">
                <a:latin typeface="Estrangelo Edessa" panose="03080600000000000000" pitchFamily="66" charset="0"/>
                <a:cs typeface="Estrangelo Edessa" panose="03080600000000000000" pitchFamily="66" charset="0"/>
              </a:rPr>
              <a:t>GameMaker</a:t>
            </a:r>
            <a:r>
              <a:rPr lang="en-US" sz="240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 Studio (v 1.4), and written in </a:t>
            </a:r>
            <a:r>
              <a:rPr lang="en-US" sz="2400" dirty="0" err="1">
                <a:latin typeface="Estrangelo Edessa" panose="03080600000000000000" pitchFamily="66" charset="0"/>
                <a:cs typeface="Estrangelo Edessa" panose="03080600000000000000" pitchFamily="66" charset="0"/>
              </a:rPr>
              <a:t>GameMaker’s</a:t>
            </a:r>
            <a:r>
              <a:rPr lang="en-US" sz="240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 proprietary scripting language (GML).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All graphics/animations will be designed using a </a:t>
            </a:r>
            <a:r>
              <a:rPr lang="en-US" sz="2400" i="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combination of </a:t>
            </a:r>
            <a:r>
              <a:rPr lang="en-US" sz="2400" i="0" dirty="0" err="1">
                <a:latin typeface="Estrangelo Edessa" panose="03080600000000000000" pitchFamily="66" charset="0"/>
                <a:cs typeface="Estrangelo Edessa" panose="03080600000000000000" pitchFamily="66" charset="0"/>
              </a:rPr>
              <a:t>PyxelEdit</a:t>
            </a:r>
            <a:r>
              <a:rPr lang="en-US" sz="2400" i="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en-US" sz="2400" i="0" dirty="0" err="1">
                <a:latin typeface="Estrangelo Edessa" panose="03080600000000000000" pitchFamily="66" charset="0"/>
                <a:cs typeface="Estrangelo Edessa" panose="03080600000000000000" pitchFamily="66" charset="0"/>
              </a:rPr>
              <a:t>Spriter</a:t>
            </a:r>
            <a:r>
              <a:rPr lang="en-US" sz="240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, and </a:t>
            </a:r>
            <a:r>
              <a:rPr lang="en-US" sz="2400" dirty="0" err="1">
                <a:latin typeface="Estrangelo Edessa" panose="03080600000000000000" pitchFamily="66" charset="0"/>
                <a:cs typeface="Estrangelo Edessa" panose="03080600000000000000" pitchFamily="66" charset="0"/>
              </a:rPr>
              <a:t>GraphicsGale</a:t>
            </a:r>
            <a:r>
              <a:rPr lang="en-US" sz="240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.</a:t>
            </a:r>
            <a:endParaRPr lang="en-US" sz="2400" i="0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400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F343C68-6861-4913-8DFC-9C2B2E0E8A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229" y="4481321"/>
            <a:ext cx="3315232" cy="186481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4AD4926-5990-4A68-A9EA-19342CAA48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3986" y="4393513"/>
            <a:ext cx="1952625" cy="19526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A91A16E-7EC0-43E3-972B-3AD7CB30C3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29341" y="4369483"/>
            <a:ext cx="1976655" cy="197665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6231569-CFA7-41EB-9AF7-DE5F0BB49E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03186" y="4393513"/>
            <a:ext cx="1952625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419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90796-55FB-4602-B744-BB0DEFB76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46285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Animation Example: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4661042C-21D3-49AE-B6D8-E6F6677A84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57575" y="1732086"/>
            <a:ext cx="6734176" cy="1734560"/>
          </a:xfr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D807AA0-5306-46BF-BA06-00DB04273A34}"/>
              </a:ext>
            </a:extLst>
          </p:cNvPr>
          <p:cNvSpPr txBox="1"/>
          <p:nvPr/>
        </p:nvSpPr>
        <p:spPr>
          <a:xfrm>
            <a:off x="1371600" y="2257014"/>
            <a:ext cx="18533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Walking:</a:t>
            </a:r>
            <a:endParaRPr lang="en-US" sz="2400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12CC412-1834-47E3-B62F-8F7E3F5F08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0531" y="4086223"/>
            <a:ext cx="8754041" cy="1771651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90B0FB5-4EE4-4476-87B9-A381D05903C5}"/>
              </a:ext>
            </a:extLst>
          </p:cNvPr>
          <p:cNvSpPr txBox="1"/>
          <p:nvPr/>
        </p:nvSpPr>
        <p:spPr>
          <a:xfrm>
            <a:off x="1178654" y="4648882"/>
            <a:ext cx="1813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Running:</a:t>
            </a:r>
            <a:endParaRPr lang="en-US" sz="2400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927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90796-55FB-4602-B744-BB0DEFB76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46285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Core Design Principles: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88C31-066E-42E4-AB26-C9EAA9A47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8300"/>
            <a:ext cx="9601200" cy="48006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To begin construction from the perspective of </a:t>
            </a:r>
            <a:r>
              <a:rPr lang="en-US" sz="2400" dirty="0">
                <a:solidFill>
                  <a:schemeClr val="accent6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gameplay, rather than learning</a:t>
            </a:r>
            <a:r>
              <a:rPr lang="en-US" sz="240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: “It must first of all be a great game, and only then, a teacher” (Marc </a:t>
            </a:r>
            <a:r>
              <a:rPr lang="en-US" sz="2400" dirty="0" err="1">
                <a:latin typeface="Estrangelo Edessa" panose="03080600000000000000" pitchFamily="66" charset="0"/>
                <a:cs typeface="Estrangelo Edessa" panose="03080600000000000000" pitchFamily="66" charset="0"/>
              </a:rPr>
              <a:t>Prensky</a:t>
            </a:r>
            <a:r>
              <a:rPr lang="en-US" sz="240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en-US" sz="2400" i="1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Digital Game-Based Learning</a:t>
            </a:r>
            <a:r>
              <a:rPr lang="en-US" sz="240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, p. 96).</a:t>
            </a:r>
          </a:p>
          <a:p>
            <a:pPr marL="0" indent="0">
              <a:buNone/>
            </a:pPr>
            <a:endParaRPr lang="en-US" sz="2400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To follow an </a:t>
            </a:r>
            <a:r>
              <a:rPr lang="en-US" sz="2400" dirty="0">
                <a:solidFill>
                  <a:schemeClr val="accent6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iterative design </a:t>
            </a:r>
            <a:r>
              <a:rPr lang="en-US" sz="240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scheme, which Katie </a:t>
            </a:r>
            <a:r>
              <a:rPr lang="en-US" sz="2400" dirty="0" err="1">
                <a:latin typeface="Estrangelo Edessa" panose="03080600000000000000" pitchFamily="66" charset="0"/>
                <a:cs typeface="Estrangelo Edessa" panose="03080600000000000000" pitchFamily="66" charset="0"/>
              </a:rPr>
              <a:t>Salen</a:t>
            </a:r>
            <a:r>
              <a:rPr lang="en-US" sz="240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Erik Zimmerman define as the following:  “Iterative design is a </a:t>
            </a:r>
            <a:r>
              <a:rPr lang="en-US" sz="2400" dirty="0">
                <a:solidFill>
                  <a:schemeClr val="accent6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play-based design process</a:t>
            </a:r>
            <a:r>
              <a:rPr lang="en-US" sz="240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. Emphasizing playtesting and prototyping, iterative design is a method in which </a:t>
            </a:r>
            <a:r>
              <a:rPr lang="en-US" sz="2400" dirty="0">
                <a:solidFill>
                  <a:schemeClr val="accent6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design decisions are made based on the experience of playing a game while it is in development.</a:t>
            </a:r>
            <a:r>
              <a:rPr lang="en-US" sz="240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 In an iterative methodology, </a:t>
            </a:r>
            <a:r>
              <a:rPr lang="en-US" sz="2400" dirty="0">
                <a:solidFill>
                  <a:schemeClr val="accent6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a rough version of the game is rapidly prototyped as early in the design process as possible</a:t>
            </a:r>
            <a:r>
              <a:rPr lang="en-US" sz="240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. This prototype has none of the aesthetic trappings of the final game, but </a:t>
            </a:r>
            <a:r>
              <a:rPr lang="en-US" sz="2400" dirty="0">
                <a:solidFill>
                  <a:schemeClr val="accent6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begins to define its fundamental rules and core mechanics.</a:t>
            </a:r>
            <a:r>
              <a:rPr lang="en-US" sz="240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en-US" sz="2400" dirty="0">
                <a:solidFill>
                  <a:schemeClr val="accent6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It is not a visual prototype, but an interactive one</a:t>
            </a:r>
            <a:r>
              <a:rPr lang="en-US" sz="2400" dirty="0">
                <a:solidFill>
                  <a:schemeClr val="tx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” (</a:t>
            </a:r>
            <a:r>
              <a:rPr lang="en-US" sz="2400" i="1" dirty="0">
                <a:solidFill>
                  <a:schemeClr val="tx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Rules of Play</a:t>
            </a:r>
            <a:r>
              <a:rPr lang="en-US" sz="2400" dirty="0">
                <a:solidFill>
                  <a:schemeClr val="tx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).</a:t>
            </a:r>
            <a:endParaRPr lang="en-US" sz="2400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400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400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47320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1188</TotalTime>
  <Words>558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Berlin Sans FB</vt:lpstr>
      <vt:lpstr>Estrangelo Edessa</vt:lpstr>
      <vt:lpstr>Franklin Gothic Book</vt:lpstr>
      <vt:lpstr>Wingdings</vt:lpstr>
      <vt:lpstr>Crop</vt:lpstr>
      <vt:lpstr>Soul Machine</vt:lpstr>
      <vt:lpstr>The Project:</vt:lpstr>
      <vt:lpstr>The Purpose:</vt:lpstr>
      <vt:lpstr>Student Learning Principles:</vt:lpstr>
      <vt:lpstr>Technical Specifics:</vt:lpstr>
      <vt:lpstr>Animation Example:</vt:lpstr>
      <vt:lpstr>Core Design Principles: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Soul Machine</dc:title>
  <dc:creator>Zach Lloyd</dc:creator>
  <cp:lastModifiedBy>Zach Lloyd</cp:lastModifiedBy>
  <cp:revision>30</cp:revision>
  <dcterms:created xsi:type="dcterms:W3CDTF">2018-05-20T22:14:35Z</dcterms:created>
  <dcterms:modified xsi:type="dcterms:W3CDTF">2018-05-21T18:02:37Z</dcterms:modified>
</cp:coreProperties>
</file>